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5" r:id="rId8"/>
    <p:sldId id="263" r:id="rId9"/>
    <p:sldId id="267" r:id="rId10"/>
    <p:sldId id="273" r:id="rId11"/>
    <p:sldId id="268" r:id="rId12"/>
    <p:sldId id="271" r:id="rId13"/>
    <p:sldId id="272" r:id="rId14"/>
    <p:sldId id="269" r:id="rId15"/>
    <p:sldId id="261" r:id="rId16"/>
    <p:sldId id="275" r:id="rId17"/>
    <p:sldId id="276" r:id="rId18"/>
    <p:sldId id="277" r:id="rId19"/>
    <p:sldId id="278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Pennsylvania's River Basin Size</a:t>
            </a:r>
            <a:r>
              <a:rPr lang="en-US" baseline="0" dirty="0"/>
              <a:t> (in Pennsylvania)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Pennsylvania's River Basins Size (in PA/sq. km)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C7-4938-BD2D-CEA4012DC1A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C7-4938-BD2D-CEA4012DC1A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C7-4938-BD2D-CEA4012DC1A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6C7-4938-BD2D-CEA4012DC1A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6C7-4938-BD2D-CEA4012DC1AD}"/>
              </c:ext>
            </c:extLst>
          </c:dPt>
          <c:cat>
            <c:strRef>
              <c:f>Sheet1!$A$2:$A$6</c:f>
              <c:strCache>
                <c:ptCount val="5"/>
                <c:pt idx="0">
                  <c:v>Susquehanna</c:v>
                </c:pt>
                <c:pt idx="1">
                  <c:v>Ohio</c:v>
                </c:pt>
                <c:pt idx="2">
                  <c:v>Delaware</c:v>
                </c:pt>
                <c:pt idx="3">
                  <c:v>Potomac</c:v>
                </c:pt>
                <c:pt idx="4">
                  <c:v>Lake Erie (Erie &amp; Genesee)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54286</c:v>
                </c:pt>
                <c:pt idx="1">
                  <c:v>40440</c:v>
                </c:pt>
                <c:pt idx="2">
                  <c:v>16633</c:v>
                </c:pt>
                <c:pt idx="3">
                  <c:v>4103</c:v>
                </c:pt>
                <c:pt idx="4">
                  <c:v>1663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E-4715-8FDF-C233B2B75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B6532-5175-4E7A-BDEC-0A0E3F90B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54DFA-CA01-4E88-A078-521F4ACB2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80D54-FC35-4808-ADA8-71C789D4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73FE-80EA-4131-87BB-08808A90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C2188-D33B-46F8-810F-4F8FB6D8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3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D8CB-893A-466F-86FB-6308DDDA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9FCAE-3485-4DA4-917F-7D1920292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A1E2-1937-4DFC-8E9D-4D8AF3F5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AFF63-9A14-4741-A4B5-15BBAC43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D038E-EC17-4616-978F-21F5BFF4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CA0522-5248-4D88-AEF3-B3E697AB6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806CB-31D8-43F2-B25A-3862E4ABC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B9521-BADA-4150-90C5-9F1ED9F6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2A4A7-0680-4388-B490-0F106715A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214ED-069C-4C5C-A3A0-604BBEC4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FC00-7089-4E56-9A38-EA2E52CD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C8A7-8FD3-46BC-B0E2-864A54407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44DBA-53C9-4C7C-A3CD-FC4D5C1A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A81F5-FCE3-46F6-9A59-D6BA7404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3EB42-71B6-4671-959E-50C675DA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898F-C22C-4A9E-ACBE-61D1EC64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17E33-A274-4B29-A1A0-2C54B938A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A2211-B688-4E48-930D-9CB41634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2947F-BA58-4D30-AEFD-82F08FB8C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40262-F1AC-4F89-B7D4-B33D4CF3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EAB2-E610-4871-9CCA-4ED01758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FD77D-577F-4253-BC12-0F6FB054A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CBC82-943F-451F-AF3A-6272172C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9AA3B-4493-4805-A6A1-9D1747B0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54273-693A-4341-B7B2-2C475E1B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00B80-BE6B-4E0F-8223-3C8B5F9B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4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A3ED-3C12-4AAA-B7EE-F3DE0C5B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CB37F-08ED-4B2A-81B0-F23B3E69A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91DA2-EEBD-4DD6-B063-6CD5386C2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5C50D-77EE-49B5-BC6C-83E71871A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819C3-3DA6-4EE4-B63F-F0D6E6020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9D8C03-CCBA-4651-9D33-588EACDD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C6D77B-DE22-4262-92BE-3DFB4389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C98BB-5AC4-40D7-8212-781E99C9D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AE834-5F9B-4799-8AE6-72427E72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F9065F-B200-4DA7-AFFB-A7FCF0B7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353BA-1BBA-492A-BAE5-0D2D3316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7536D-6728-456D-B299-3BE143AF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6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71C4-9032-490B-8C82-377D469B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4A98DA-8295-4426-80DF-4CB268F6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362F8-2FB6-4D5A-8EC0-B7A3B5D2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3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F68D-E96F-41CE-9CF8-9EB45BCC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5A82-0434-4EEF-A4E8-C89FD4D7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8A3F9-205E-4B01-B815-9B214EF7F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46A39-7739-4FBB-89EF-152BECED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A6586-7233-4372-967E-7A295ED3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6C654-BEB3-4405-8A01-F6CF1E52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5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169C-4C0F-4F66-B657-B7C4DD8B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21EA5-2C86-497A-B426-1E6298003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D0FEA-4C8B-4E57-B499-3A64B1EF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CEE86-E965-46E8-9143-7A048B18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3ACE0-E03F-4B11-BC3C-D9CCDD71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0D17F-D959-4C4B-9DAF-0B2EB791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1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ABBBB-97FA-4B5C-8CB9-EC6271F1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B3B98-220C-4092-9B7E-DF03A07B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4BFB3-EB7D-4B14-816C-8E0B9DCE1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3534-7B75-4582-9539-A19FC7A29555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F5645-F12F-4FE5-B48F-5E423F137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2CC75-669A-469C-A57D-14FF39109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413F5-A51E-467B-98E8-ED3F0067A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8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atorama.com/2018/01/10/Black-Friday-1889-the-Johnstown-Flood/" TargetMode="External"/><Relationship Id="rId3" Type="http://schemas.openxmlformats.org/officeDocument/2006/relationships/hyperlink" Target="http://coalandcoke.blogspot.com/2015/08/canal-ruins-along-kiskiminetas.html" TargetMode="External"/><Relationship Id="rId7" Type="http://schemas.openxmlformats.org/officeDocument/2006/relationships/hyperlink" Target="https://www.flickr.com/photos/louisvilleusace/9682915778" TargetMode="External"/><Relationship Id="rId2" Type="http://schemas.openxmlformats.org/officeDocument/2006/relationships/hyperlink" Target="http://social.rollins.edu/wpsites/hist120/2012/12/05/native-americans-in-early-america-and-pennsylvan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rooklineconnection.com/history/Facts/Washington.html" TargetMode="External"/><Relationship Id="rId11" Type="http://schemas.openxmlformats.org/officeDocument/2006/relationships/hyperlink" Target="https://www.phipps.conservatory.org/blog/detail/biopgh-blog-ecology-lessons-from-pennsylvania-darters" TargetMode="External"/><Relationship Id="rId5" Type="http://schemas.openxmlformats.org/officeDocument/2006/relationships/hyperlink" Target="http://www.lrp.usace.army.mil/Missions/Recreation/Lakes/Loyalhanna-Lake/" TargetMode="External"/><Relationship Id="rId10" Type="http://schemas.openxmlformats.org/officeDocument/2006/relationships/hyperlink" Target="https://nature.mdc.mo.gov/discover-nature/field-guide/walleye" TargetMode="External"/><Relationship Id="rId4" Type="http://schemas.openxmlformats.org/officeDocument/2006/relationships/hyperlink" Target="http://popularpittsburgh.com/darkhistory/" TargetMode="External"/><Relationship Id="rId9" Type="http://schemas.openxmlformats.org/officeDocument/2006/relationships/hyperlink" Target="https://www.iup.edu/archives/coal/coal-culture-background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9D84EB-604D-4DFA-A15D-A730ACB22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FDB150-E391-4F4C-8BDF-B1D0ACBEB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445"/>
            <a:ext cx="9144000" cy="2387600"/>
          </a:xfrm>
        </p:spPr>
        <p:txBody>
          <a:bodyPr/>
          <a:lstStyle/>
          <a:p>
            <a:r>
              <a:rPr lang="en-US" b="1" dirty="0"/>
              <a:t>River Life in the Ohio River Basin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D096A1-59FB-492E-B272-C3A8C5739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6893"/>
            <a:ext cx="9144000" cy="1655762"/>
          </a:xfrm>
        </p:spPr>
        <p:txBody>
          <a:bodyPr/>
          <a:lstStyle/>
          <a:p>
            <a:r>
              <a:rPr lang="en-US" dirty="0"/>
              <a:t>DCNR Bureau of Forestry</a:t>
            </a:r>
          </a:p>
          <a:p>
            <a:r>
              <a:rPr lang="en-US" dirty="0"/>
              <a:t>Rachael Mahony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364ED0-C4FA-443D-8580-23C192A2D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791" y="6054706"/>
            <a:ext cx="3160782" cy="6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0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21EE-ECDA-49E9-A93F-BD8E6F2B44F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b="1" dirty="0"/>
              <a:t>Humans in the Ohio River Basin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F124C-846D-4BE6-BC07-C368AFED5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Fur traders were the first Europeans to navigate via these rivers.</a:t>
            </a:r>
          </a:p>
          <a:p>
            <a:r>
              <a:rPr lang="en-US" dirty="0"/>
              <a:t>French and Indian War (1754-1763)</a:t>
            </a:r>
          </a:p>
          <a:p>
            <a:r>
              <a:rPr lang="en-US" dirty="0"/>
              <a:t>The Ohio River Valley became a ‘Gateway to the West!’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1B3D2-B0B8-4C9F-9426-5CA5A6E89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63" y="3571508"/>
            <a:ext cx="5941919" cy="3077230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9115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BF2E6-2960-44F3-A1DB-112D7E13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Humans in the Ohio River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2D6FD-DA11-4B0A-8C72-DF92E9B9D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Inland Waterways Improvement Act passed in 1824.</a:t>
            </a:r>
          </a:p>
          <a:p>
            <a:r>
              <a:rPr lang="en-US" dirty="0"/>
              <a:t>US Army Corps of Engineers constructed first lock and dam.</a:t>
            </a:r>
          </a:p>
          <a:p>
            <a:r>
              <a:rPr lang="en-US" dirty="0"/>
              <a:t>Johnstown flood - 1889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7A829-8260-4E44-8956-3354CB776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1894" r="957" b="10153"/>
          <a:stretch/>
        </p:blipFill>
        <p:spPr>
          <a:xfrm>
            <a:off x="600078" y="3659530"/>
            <a:ext cx="4132998" cy="29134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1A278-7547-45A4-8D04-67D61BC2D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82" y="1512543"/>
            <a:ext cx="2458087" cy="4163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A4D898-4D2E-4B4A-829A-6DD0555F5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39" y="3814075"/>
            <a:ext cx="3758476" cy="27588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C7AA6D-A101-4CA0-98DC-CD1D78806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1" y="4335383"/>
            <a:ext cx="1705166" cy="18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5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9E58-3A76-45A7-BBE6-D1147C79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Humans in the Ohio River Basin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E0DB9-6A4E-4D1D-96E1-C76577F48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Industrial Revolution swept the US, increasing demands for coal, timber, iron, steel, gas/oil, and other raw materials.</a:t>
            </a:r>
          </a:p>
          <a:p>
            <a:r>
              <a:rPr lang="en-US" dirty="0"/>
              <a:t>River vs. Railroad</a:t>
            </a:r>
          </a:p>
          <a:p>
            <a:r>
              <a:rPr lang="en-US" dirty="0"/>
              <a:t>Extraction and refinement of natural resources greatly impacted our rivers.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04568-7BCE-4BDB-BDAC-0687D16DB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6"/>
          <a:stretch/>
        </p:blipFill>
        <p:spPr>
          <a:xfrm>
            <a:off x="438597" y="4187284"/>
            <a:ext cx="4807131" cy="2457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61771-3E08-4C7A-99A9-9817266C7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774" y="3790685"/>
            <a:ext cx="3490838" cy="2772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64059-6EA1-4078-898A-F04FF002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13" y="4000500"/>
            <a:ext cx="2181712" cy="2644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8856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F8DC-48DA-41C0-9A44-B109ED86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Humans in the Ohio River Basin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F6AF2-70EC-4D03-AD4F-B2C738D10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891849"/>
          </a:xfrm>
        </p:spPr>
        <p:txBody>
          <a:bodyPr>
            <a:normAutofit/>
          </a:bodyPr>
          <a:lstStyle/>
          <a:p>
            <a:r>
              <a:rPr lang="en-US" dirty="0"/>
              <a:t>As a result of industrialization of western PA, the </a:t>
            </a:r>
            <a:r>
              <a:rPr lang="en-US" dirty="0" err="1"/>
              <a:t>Kiski</a:t>
            </a:r>
            <a:r>
              <a:rPr lang="en-US" dirty="0"/>
              <a:t> River and tributaries were highly polluted.</a:t>
            </a:r>
          </a:p>
          <a:p>
            <a:r>
              <a:rPr lang="en-US" dirty="0"/>
              <a:t>1980 – river was considered dead.</a:t>
            </a:r>
          </a:p>
          <a:p>
            <a:r>
              <a:rPr lang="en-US" dirty="0"/>
              <a:t>Survey repeated in 2015, with positive results!</a:t>
            </a:r>
          </a:p>
          <a:p>
            <a:pPr lvl="1"/>
            <a:r>
              <a:rPr lang="en-US" dirty="0"/>
              <a:t>386 individuals of 28 species were discovered.</a:t>
            </a:r>
          </a:p>
          <a:p>
            <a:pPr lvl="1"/>
            <a:r>
              <a:rPr lang="en-US" dirty="0"/>
              <a:t>Species diversity increased, sensitive species increased.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92218-B234-4433-B1AC-EE93EBBE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4" b="25872"/>
          <a:stretch/>
        </p:blipFill>
        <p:spPr>
          <a:xfrm>
            <a:off x="3022889" y="4457700"/>
            <a:ext cx="5539220" cy="23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7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4E8E-2C73-4BF0-95CD-8E4B425B3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Life in the Ohio River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5E1D1-E812-4133-975B-940765DD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549736" cy="4351338"/>
          </a:xfrm>
        </p:spPr>
        <p:txBody>
          <a:bodyPr/>
          <a:lstStyle/>
          <a:p>
            <a:r>
              <a:rPr lang="en-US" dirty="0"/>
              <a:t>River conservation efforts continue today with local watershed groups, non-profits, state/federal agencies, and YOU!</a:t>
            </a:r>
          </a:p>
          <a:p>
            <a:r>
              <a:rPr lang="en-US" dirty="0"/>
              <a:t>State parks and forests help conserve our natural landscapes while providing places to recreate.</a:t>
            </a:r>
          </a:p>
          <a:p>
            <a:pPr lvl="1"/>
            <a:r>
              <a:rPr lang="en-US" dirty="0"/>
              <a:t>27 state parks</a:t>
            </a:r>
          </a:p>
          <a:p>
            <a:pPr lvl="1"/>
            <a:r>
              <a:rPr lang="en-US" dirty="0"/>
              <a:t>6 state forests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62CE6-031D-49D2-B2BF-0E88F38E4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866" r="1069" b="10940"/>
          <a:stretch/>
        </p:blipFill>
        <p:spPr>
          <a:xfrm>
            <a:off x="7745709" y="1367198"/>
            <a:ext cx="3826300" cy="526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77CBE-18E1-45D9-922E-6C250EA92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8725" y="4083627"/>
            <a:ext cx="3317393" cy="24880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9039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437B-8C07-40EA-AC41-C099256A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Life in the Ohio River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3AC07-1BE5-464F-B730-F5FE3C713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= life</a:t>
            </a:r>
          </a:p>
          <a:p>
            <a:r>
              <a:rPr lang="en-US" dirty="0"/>
              <a:t>Rivers and streams have long supported diversity of wildlife, including plants and animals.</a:t>
            </a:r>
          </a:p>
          <a:p>
            <a:r>
              <a:rPr lang="en-US" dirty="0"/>
              <a:t>The Ohio River is the only basin in PA that drains into the Gulf of Mexico.</a:t>
            </a:r>
          </a:p>
          <a:p>
            <a:r>
              <a:rPr lang="en-US" dirty="0"/>
              <a:t>Greatest diversity of freshwater mussel species in state.</a:t>
            </a:r>
          </a:p>
          <a:p>
            <a:r>
              <a:rPr lang="en-US" dirty="0"/>
              <a:t>18 different species of darters.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6DBB1-288D-410A-9276-58817AE44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02" y="5091689"/>
            <a:ext cx="3486318" cy="2440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43611-45BE-4EFD-BF61-AAD1A48F9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19FBA"/>
              </a:clrFrom>
              <a:clrTo>
                <a:srgbClr val="919F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9893" r="5639" b="8950"/>
          <a:stretch/>
        </p:blipFill>
        <p:spPr>
          <a:xfrm>
            <a:off x="6096000" y="5340350"/>
            <a:ext cx="4128429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812E-2B5A-4285-9492-DADD6F01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Life in the Ohio River Basin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C6036-1EF9-499E-AE9F-4425EC7DF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Wildlife conservation success stories:</a:t>
            </a:r>
          </a:p>
          <a:p>
            <a:pPr lvl="1"/>
            <a:r>
              <a:rPr lang="en-US" dirty="0"/>
              <a:t>River Otter</a:t>
            </a:r>
          </a:p>
          <a:p>
            <a:pPr lvl="1"/>
            <a:r>
              <a:rPr lang="en-US" dirty="0"/>
              <a:t>Bald Eagle</a:t>
            </a:r>
          </a:p>
          <a:p>
            <a:pPr lvl="1"/>
            <a:r>
              <a:rPr lang="en-US" dirty="0"/>
              <a:t>Osprey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E4A60-308E-43AF-9615-47F90D26A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00" y="3383314"/>
            <a:ext cx="4519900" cy="33899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483A1-4ABE-4CB3-84F3-EA4573CFA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6" y="3688715"/>
            <a:ext cx="4304060" cy="28041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672C5-9330-4065-875E-0C3543AE53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316"/>
          <a:stretch/>
        </p:blipFill>
        <p:spPr>
          <a:xfrm>
            <a:off x="4503736" y="2727019"/>
            <a:ext cx="3208042" cy="40462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1188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BBC1-0B1D-414C-BE89-911359FC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Life in the Ohio River Basin: River Otter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7DA39-A3C9-484B-9D6B-4C7EAFA15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065655"/>
            <a:ext cx="8915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2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6CDCA-E4D3-4E7B-98B2-261296E9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Life in the Ohio River Basin: Bald Eagles and Osprey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A7F95-97BE-4D32-8748-AB721FB43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Reproductive failure is common to both osprey and bald eagles.</a:t>
            </a:r>
          </a:p>
          <a:p>
            <a:pPr lvl="1"/>
            <a:r>
              <a:rPr lang="en-US" dirty="0"/>
              <a:t>1983 only 3 nesting pairs of bald eagles in PA.</a:t>
            </a:r>
          </a:p>
          <a:p>
            <a:pPr lvl="1"/>
            <a:r>
              <a:rPr lang="en-US" dirty="0"/>
              <a:t>As of 2013 there are 250 bald eagle nests in PA!</a:t>
            </a:r>
          </a:p>
          <a:p>
            <a:pPr lvl="1"/>
            <a:r>
              <a:rPr lang="en-US" dirty="0"/>
              <a:t>1985 first documented pair of osprey since 1910.</a:t>
            </a:r>
          </a:p>
          <a:p>
            <a:pPr lvl="1"/>
            <a:r>
              <a:rPr lang="en-US" dirty="0"/>
              <a:t>115 osprey nests in 21 counties reported in 2010!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11128-98D0-4E63-BD71-CB0F19257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9"/>
          <a:stretch/>
        </p:blipFill>
        <p:spPr>
          <a:xfrm>
            <a:off x="1219200" y="3894614"/>
            <a:ext cx="5366084" cy="33655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0FFC68-03D7-4B39-BF32-ECD4B0D9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826" y="3429000"/>
            <a:ext cx="3899054" cy="36025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5066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FADE155-5EF4-4D10-97F4-C9A006BD1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13DDD8-02CD-4851-ACC6-56902B44C2BC}"/>
              </a:ext>
            </a:extLst>
          </p:cNvPr>
          <p:cNvSpPr txBox="1"/>
          <p:nvPr/>
        </p:nvSpPr>
        <p:spPr>
          <a:xfrm>
            <a:off x="441960" y="1676400"/>
            <a:ext cx="104317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stellar" panose="020A0402060406010301" pitchFamily="18" charset="0"/>
              </a:rPr>
              <a:t>Rivers flow not past but through us.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astellar" panose="020A0402060406010301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stellar" panose="020A0402060406010301" pitchFamily="18" charset="0"/>
              </a:rPr>
              <a:t>John Muir</a:t>
            </a:r>
          </a:p>
        </p:txBody>
      </p:sp>
    </p:spTree>
    <p:extLst>
      <p:ext uri="{BB962C8B-B14F-4D97-AF65-F5344CB8AC3E}">
        <p14:creationId xmlns:p14="http://schemas.microsoft.com/office/powerpoint/2010/main" val="189356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7D2149-FAC6-44B0-BBAF-F3D6FD845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8F8F0-B364-4A73-A01D-EE5AAA86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River Basin or Watershed?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11C47-5884-4F01-80F3-2DAB312CB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67227" cy="4411402"/>
          </a:xfrm>
        </p:spPr>
        <p:txBody>
          <a:bodyPr>
            <a:normAutofit/>
          </a:bodyPr>
          <a:lstStyle/>
          <a:p>
            <a:r>
              <a:rPr lang="en-US" dirty="0"/>
              <a:t>River basin</a:t>
            </a:r>
          </a:p>
          <a:p>
            <a:pPr lvl="1"/>
            <a:r>
              <a:rPr lang="en-US" dirty="0"/>
              <a:t>Large land area that is made up of many watersheds.</a:t>
            </a:r>
          </a:p>
          <a:p>
            <a:pPr lvl="1"/>
            <a:r>
              <a:rPr lang="en-US" dirty="0"/>
              <a:t>The BIG picture!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Watershed</a:t>
            </a:r>
          </a:p>
          <a:p>
            <a:pPr lvl="1"/>
            <a:r>
              <a:rPr lang="en-US" dirty="0"/>
              <a:t>Land area from which surface runoff drains into a stream, lake, reservoir, or other body of water. </a:t>
            </a:r>
          </a:p>
          <a:p>
            <a:pPr lvl="1"/>
            <a:r>
              <a:rPr lang="en-US" dirty="0"/>
              <a:t>A smaller snapshot!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E03BF-26D0-49B3-934E-461099557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4" y="1767731"/>
            <a:ext cx="3192439" cy="41960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03050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2731-BDCD-4C49-B391-2B4DB08A1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5BD1E-E50D-49BC-B659-A6C0632C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2558"/>
          </a:xfrm>
        </p:spPr>
        <p:txBody>
          <a:bodyPr>
            <a:normAutofit/>
          </a:bodyPr>
          <a:lstStyle/>
          <a:p>
            <a:r>
              <a:rPr lang="en-US" sz="1100" dirty="0"/>
              <a:t>Executive Summary: State of the </a:t>
            </a:r>
            <a:r>
              <a:rPr lang="en-US" sz="1100" dirty="0" err="1"/>
              <a:t>Kiski</a:t>
            </a:r>
            <a:r>
              <a:rPr lang="en-US" sz="1100" dirty="0"/>
              <a:t>-Conemaugh River Watershed – An Update to the 1999 </a:t>
            </a:r>
            <a:r>
              <a:rPr lang="en-US" sz="1100" dirty="0" err="1"/>
              <a:t>Kiski</a:t>
            </a:r>
            <a:r>
              <a:rPr lang="en-US" sz="1100" dirty="0"/>
              <a:t>-Conemaugh River Basin Conservation Plan</a:t>
            </a:r>
          </a:p>
          <a:p>
            <a:r>
              <a:rPr lang="en-US" sz="1100" dirty="0" err="1"/>
              <a:t>Kiski</a:t>
            </a:r>
            <a:r>
              <a:rPr lang="en-US" sz="1100" dirty="0"/>
              <a:t>-Conemaugh River Conservation Plan</a:t>
            </a:r>
          </a:p>
          <a:p>
            <a:r>
              <a:rPr lang="en-US" sz="1100" dirty="0"/>
              <a:t>Watershed Education Teacher Manual</a:t>
            </a:r>
          </a:p>
          <a:p>
            <a:r>
              <a:rPr lang="en-US" sz="1100" dirty="0"/>
              <a:t>Images: </a:t>
            </a:r>
          </a:p>
          <a:p>
            <a:r>
              <a:rPr lang="en-US" sz="1100" dirty="0"/>
              <a:t>https://www.google.com/</a:t>
            </a:r>
            <a:r>
              <a:rPr lang="en-US" sz="1100" dirty="0" err="1"/>
              <a:t>search?rls</a:t>
            </a:r>
            <a:r>
              <a:rPr lang="en-US" sz="1100" dirty="0"/>
              <a:t>=com.microsoft%3Aen-US%3AIE-SearchBox&amp;biw=1680&amp;bih=881&amp;tbm=</a:t>
            </a:r>
            <a:r>
              <a:rPr lang="en-US" sz="1100" dirty="0" err="1"/>
              <a:t>isch&amp;sa</a:t>
            </a:r>
            <a:r>
              <a:rPr lang="en-US" sz="1100" dirty="0"/>
              <a:t>=1&amp;ei=z0YRW7uuEsOkjwS3oozACA&amp;q=</a:t>
            </a:r>
            <a:r>
              <a:rPr lang="en-US" sz="1100" dirty="0" err="1"/>
              <a:t>kiski-conemaugh+river+map&amp;oq</a:t>
            </a:r>
            <a:r>
              <a:rPr lang="en-US" sz="1100" dirty="0"/>
              <a:t>=</a:t>
            </a:r>
            <a:r>
              <a:rPr lang="en-US" sz="1100" dirty="0" err="1"/>
              <a:t>kiski-conemaugh+river+map&amp;gs_l</a:t>
            </a:r>
            <a:r>
              <a:rPr lang="en-US" sz="1100" dirty="0"/>
              <a:t>=img.3...200.2332.0.2618.16.8.0.0.0.0.0.0..0.0....0...1c.1.64.img..16.0.0....0.HL0Xgc7HtTM#imgrc=B6rIDxbhm91DmM:&amp;</a:t>
            </a:r>
            <a:r>
              <a:rPr lang="en-US" sz="1100" dirty="0" err="1"/>
              <a:t>spf</a:t>
            </a:r>
            <a:r>
              <a:rPr lang="en-US" sz="1100" dirty="0"/>
              <a:t>=1527858910326</a:t>
            </a:r>
          </a:p>
          <a:p>
            <a:r>
              <a:rPr lang="en-US" sz="1100" dirty="0">
                <a:hlinkClick r:id="rId2"/>
              </a:rPr>
              <a:t>http://social.rollins.edu/wpsites/hist120/2012/12/05/native-americans-in-early-america-and-pennsylvania/</a:t>
            </a:r>
            <a:endParaRPr lang="en-US" sz="1100" dirty="0"/>
          </a:p>
          <a:p>
            <a:r>
              <a:rPr lang="en-US" sz="1100" dirty="0">
                <a:hlinkClick r:id="rId3"/>
              </a:rPr>
              <a:t>http://coalandcoke.blogspot.com/2015/08/canal-ruins-along-kiskiminetas.html</a:t>
            </a:r>
            <a:endParaRPr lang="en-US" sz="1100" dirty="0"/>
          </a:p>
          <a:p>
            <a:r>
              <a:rPr lang="en-US" sz="1100" dirty="0">
                <a:hlinkClick r:id="rId4"/>
              </a:rPr>
              <a:t>http://popularpittsburgh.com/darkhistory/</a:t>
            </a:r>
            <a:endParaRPr lang="en-US" sz="1100" dirty="0"/>
          </a:p>
          <a:p>
            <a:r>
              <a:rPr lang="en-US" sz="1100" dirty="0">
                <a:hlinkClick r:id="rId5"/>
              </a:rPr>
              <a:t>http://www.lrp.usace.army.mil/Missions/Recreation/Lakes/Loyalhanna-Lake/</a:t>
            </a:r>
            <a:endParaRPr lang="en-US" sz="1100" dirty="0"/>
          </a:p>
          <a:p>
            <a:r>
              <a:rPr lang="en-US" sz="1100" dirty="0">
                <a:hlinkClick r:id="rId6"/>
              </a:rPr>
              <a:t>http://www.brooklineconnection.com/history/Facts/Washington.html</a:t>
            </a:r>
            <a:endParaRPr lang="en-US" sz="1100" dirty="0"/>
          </a:p>
          <a:p>
            <a:r>
              <a:rPr lang="en-US" sz="1100" dirty="0">
                <a:hlinkClick r:id="rId7"/>
              </a:rPr>
              <a:t>https://www.flickr.com/photos/louisvilleusace/9682915778</a:t>
            </a:r>
            <a:endParaRPr lang="en-US" sz="1100" dirty="0"/>
          </a:p>
          <a:p>
            <a:r>
              <a:rPr lang="en-US" sz="1100" dirty="0">
                <a:hlinkClick r:id="rId8"/>
              </a:rPr>
              <a:t>http://www.neatorama.com/2018/01/10/Black-Friday-1889-the-Johnstown-Flood/</a:t>
            </a:r>
            <a:endParaRPr lang="en-US" sz="1100" dirty="0"/>
          </a:p>
          <a:p>
            <a:r>
              <a:rPr lang="en-US" sz="1100" dirty="0">
                <a:hlinkClick r:id="rId9"/>
              </a:rPr>
              <a:t>https://www.iup.edu/archives/coal/coal-culture-background/</a:t>
            </a:r>
            <a:endParaRPr lang="en-US" sz="1100" dirty="0"/>
          </a:p>
          <a:p>
            <a:r>
              <a:rPr lang="en-US" sz="1100" dirty="0">
                <a:hlinkClick r:id="rId10"/>
              </a:rPr>
              <a:t>https://nature.mdc.mo.gov/discover-nature/field-guide/walleye</a:t>
            </a:r>
            <a:endParaRPr lang="en-US" sz="1100" dirty="0"/>
          </a:p>
          <a:p>
            <a:r>
              <a:rPr lang="en-US" sz="1100" dirty="0">
                <a:hlinkClick r:id="rId11"/>
              </a:rPr>
              <a:t>https://www.phipps.conservatory.org/blog/detail/biopgh-blog-ecology-lessons-from-pennsylvania-darters</a:t>
            </a:r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13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1F9F-EBAA-4300-9E0A-8BC18056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Pennsylvania’s River Basins</a:t>
            </a:r>
          </a:p>
        </p:txBody>
      </p:sp>
      <p:pic>
        <p:nvPicPr>
          <p:cNvPr id="4" name="Picture 2" descr="C:\My Documents\My Pictures\pa basins.jpg">
            <a:extLst>
              <a:ext uri="{FF2B5EF4-FFF2-40B4-BE49-F238E27FC236}">
                <a16:creationId xmlns:a16="http://schemas.microsoft.com/office/drawing/2014/main" id="{09EE3A6D-CA12-4967-AD89-2AFAE76D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9531" y="1372130"/>
            <a:ext cx="8261074" cy="5485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63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207F3D-5DF2-48D5-97AB-856994424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r="864" b="1851"/>
          <a:stretch/>
        </p:blipFill>
        <p:spPr>
          <a:xfrm>
            <a:off x="1196406" y="314739"/>
            <a:ext cx="9590863" cy="622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5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CA3BD5-2FBE-4CFB-ADA2-56F9720CDC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05022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592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F466F-312A-428F-97FA-C5317C74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Ohio River Basin – The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8D0E7-EDC2-445C-968F-9B417EC9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whole, the drainage area covers 203,940 square miles over the span of 15 states!</a:t>
            </a:r>
          </a:p>
          <a:p>
            <a:r>
              <a:rPr lang="en-US" dirty="0"/>
              <a:t>The Ohio River Basin consists of 3 large </a:t>
            </a:r>
            <a:r>
              <a:rPr lang="en-US" dirty="0" err="1"/>
              <a:t>subbasins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Ohio River </a:t>
            </a:r>
          </a:p>
          <a:p>
            <a:pPr lvl="1"/>
            <a:r>
              <a:rPr lang="en-US" dirty="0"/>
              <a:t>Allegheny River </a:t>
            </a:r>
          </a:p>
          <a:p>
            <a:pPr lvl="1"/>
            <a:r>
              <a:rPr lang="en-US" dirty="0"/>
              <a:t>Monongahela River</a:t>
            </a:r>
          </a:p>
          <a:p>
            <a:r>
              <a:rPr lang="en-US" dirty="0"/>
              <a:t>Allegheny River + Monongahela River = Ohio River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0BBF0-11D4-40D9-ADE7-7B742900F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r="14013" b="12769"/>
          <a:stretch/>
        </p:blipFill>
        <p:spPr>
          <a:xfrm>
            <a:off x="8754567" y="2333898"/>
            <a:ext cx="2958462" cy="29957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8253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9CDC-C807-4B6F-B969-2800183A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b="1" dirty="0" err="1"/>
              <a:t>Kiski</a:t>
            </a:r>
            <a:r>
              <a:rPr lang="en-US" b="1" dirty="0"/>
              <a:t>-Conemaugh River Basin – A Small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8194-7081-40AB-88AB-106B226D4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Largest </a:t>
            </a:r>
            <a:r>
              <a:rPr lang="en-US" dirty="0" err="1"/>
              <a:t>subbasin</a:t>
            </a:r>
            <a:r>
              <a:rPr lang="en-US" dirty="0"/>
              <a:t> of the Allegheny River.</a:t>
            </a:r>
          </a:p>
          <a:p>
            <a:r>
              <a:rPr lang="en-US" dirty="0"/>
              <a:t>Makes up 16% of the Allegheny watershed!</a:t>
            </a:r>
          </a:p>
          <a:p>
            <a:r>
              <a:rPr lang="en-US" dirty="0"/>
              <a:t>Encompasses 5 counties:</a:t>
            </a:r>
          </a:p>
          <a:p>
            <a:pPr lvl="1"/>
            <a:r>
              <a:rPr lang="en-US" dirty="0"/>
              <a:t>Armstrong</a:t>
            </a:r>
          </a:p>
          <a:p>
            <a:pPr lvl="1"/>
            <a:r>
              <a:rPr lang="en-US" dirty="0"/>
              <a:t>Westmoreland</a:t>
            </a:r>
          </a:p>
          <a:p>
            <a:pPr lvl="1"/>
            <a:r>
              <a:rPr lang="en-US" dirty="0"/>
              <a:t>Indiana</a:t>
            </a:r>
          </a:p>
          <a:p>
            <a:pPr lvl="1"/>
            <a:r>
              <a:rPr lang="en-US" dirty="0"/>
              <a:t>Cambria</a:t>
            </a:r>
          </a:p>
          <a:p>
            <a:pPr lvl="1"/>
            <a:r>
              <a:rPr lang="en-US" dirty="0"/>
              <a:t>Somerset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9A827-7C97-4A72-8B54-FA7C3A958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t="2927" r="16038" b="4881"/>
          <a:stretch/>
        </p:blipFill>
        <p:spPr>
          <a:xfrm>
            <a:off x="7532916" y="2154810"/>
            <a:ext cx="4256312" cy="444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79892-D580-4655-A7BC-0181B89A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Humans in the Ohio River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4030B-2D40-4DCD-9FBF-556D7FF96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= life</a:t>
            </a:r>
          </a:p>
          <a:p>
            <a:r>
              <a:rPr lang="en-US" dirty="0"/>
              <a:t>All living things require air, space, shelter, food, and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water.</a:t>
            </a:r>
          </a:p>
          <a:p>
            <a:r>
              <a:rPr lang="en-US" dirty="0"/>
              <a:t>Rivers have long sustained human life, providing drinking water, food, and transportation.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19338-9091-48AA-B022-C965169BB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38" y="3587931"/>
            <a:ext cx="5348168" cy="30050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593CD1-5BAB-4820-B243-39150A5DD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" y="4163426"/>
            <a:ext cx="4458513" cy="25056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B99CFD-2AFE-4318-8214-86E131529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5" y="4411300"/>
            <a:ext cx="2648495" cy="17656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2355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0F63-82D5-4EF8-BEEC-53FF9FB3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Humans in the Ohio River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B838-1824-4DAB-AE68-9687ABF1C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Native American Cultures to inhabit the Ohio River Valley:</a:t>
            </a:r>
          </a:p>
          <a:p>
            <a:pPr lvl="1"/>
            <a:r>
              <a:rPr lang="en-US" dirty="0"/>
              <a:t>Mound Builders</a:t>
            </a:r>
          </a:p>
          <a:p>
            <a:pPr lvl="1"/>
            <a:r>
              <a:rPr lang="en-US" dirty="0"/>
              <a:t>Iroquois</a:t>
            </a:r>
          </a:p>
          <a:p>
            <a:pPr lvl="1"/>
            <a:r>
              <a:rPr lang="en-US" dirty="0"/>
              <a:t>Shawnee</a:t>
            </a:r>
          </a:p>
          <a:p>
            <a:pPr lvl="1"/>
            <a:r>
              <a:rPr lang="en-US" dirty="0"/>
              <a:t>Delaware</a:t>
            </a:r>
          </a:p>
          <a:p>
            <a:pPr lvl="1"/>
            <a:endParaRPr lang="en-US" dirty="0"/>
          </a:p>
          <a:p>
            <a:r>
              <a:rPr lang="en-US" dirty="0"/>
              <a:t>Ohio = ‘Beautiful River’</a:t>
            </a:r>
          </a:p>
          <a:p>
            <a:r>
              <a:rPr lang="en-US" dirty="0"/>
              <a:t>Allegheny = ‘Fair Waters’</a:t>
            </a:r>
          </a:p>
          <a:p>
            <a:r>
              <a:rPr lang="en-US" dirty="0"/>
              <a:t>Monongahela = ‘High, Crumbling Banks’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D1625-7FAC-46F8-8CB6-643A0BE1B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64" y="2376602"/>
            <a:ext cx="5039592" cy="28641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7130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857</Words>
  <Application>Microsoft Office PowerPoint</Application>
  <PresentationFormat>Widescreen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Castellar</vt:lpstr>
      <vt:lpstr>Office Theme</vt:lpstr>
      <vt:lpstr>River Life in the Ohio River Basin</vt:lpstr>
      <vt:lpstr>River Basin or Watershed?</vt:lpstr>
      <vt:lpstr>Pennsylvania’s River Basins</vt:lpstr>
      <vt:lpstr>PowerPoint Presentation</vt:lpstr>
      <vt:lpstr>PowerPoint Presentation</vt:lpstr>
      <vt:lpstr>Ohio River Basin – The Big Picture</vt:lpstr>
      <vt:lpstr> Kiski-Conemaugh River Basin – A Small Snapshot</vt:lpstr>
      <vt:lpstr>Humans in the Ohio River Basin</vt:lpstr>
      <vt:lpstr>Humans in the Ohio River Basin</vt:lpstr>
      <vt:lpstr>Humans in the Ohio River Basin</vt:lpstr>
      <vt:lpstr>Humans in the Ohio River Basin</vt:lpstr>
      <vt:lpstr>Humans in the Ohio River Basin</vt:lpstr>
      <vt:lpstr>Humans in the Ohio River Basin</vt:lpstr>
      <vt:lpstr>Life in the Ohio River Basin</vt:lpstr>
      <vt:lpstr>Life in the Ohio River Basin</vt:lpstr>
      <vt:lpstr>Life in the Ohio River Basin</vt:lpstr>
      <vt:lpstr>Life in the Ohio River Basin: River Otter</vt:lpstr>
      <vt:lpstr>Life in the Ohio River Basin: Bald Eagles and Osprey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Mahony, Rachael</dc:creator>
  <cp:lastModifiedBy>Mahony, Rachael</cp:lastModifiedBy>
  <cp:revision>70</cp:revision>
  <dcterms:created xsi:type="dcterms:W3CDTF">2018-05-31T21:48:13Z</dcterms:created>
  <dcterms:modified xsi:type="dcterms:W3CDTF">2018-06-11T14:51:09Z</dcterms:modified>
</cp:coreProperties>
</file>